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27285cfcba6_0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27285cfcba6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27285cfcba6_0_1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27285cfcba6_0_1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27285cfcba6_0_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27285cfcba6_0_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27285cfcba6_0_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27285cfcba6_0_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27285cfcba6_0_10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27285cfcba6_0_1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27285cfcba6_0_1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27285cfcba6_0_1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27285cfcba6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27285cfcba6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Make sure to pass out name tags either BEFORE class or AT THIS TIME!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27285cfcba6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27285cfcba6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7285cfcba6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7285cfcba6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27285cfcba6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27285cfcba6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7285cfcba6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27285cfcba6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27285cfcba6_0_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27285cfcba6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27285cfcba6_0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27285cfcba6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After explaining the examples, have the students try.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27285cfcba6_0_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27285cfcba6_0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After introducing these phrases, ask the students if there’s anything they would like to know how to ask for.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Relationship Id="rId4" Type="http://schemas.openxmlformats.org/officeDocument/2006/relationships/hyperlink" Target="https://www.youtube.com/watch?v=EmRjNowuZL0" TargetMode="Externa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Relationship Id="rId4" Type="http://schemas.openxmlformats.org/officeDocument/2006/relationships/image" Target="../media/image4.jpg"/><Relationship Id="rId5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Relationship Id="rId4" Type="http://schemas.openxmlformats.org/officeDocument/2006/relationships/image" Target="../media/image3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Relationship Id="rId4" Type="http://schemas.openxmlformats.org/officeDocument/2006/relationships/image" Target="../media/image5.jpg"/><Relationship Id="rId5" Type="http://schemas.openxmlformats.org/officeDocument/2006/relationships/image" Target="../media/image6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2850"/>
            <a:ext cx="9144001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743100" y="699400"/>
            <a:ext cx="7722600" cy="378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Hello! Welcome to…</a:t>
            </a:r>
            <a:endParaRPr b="1" sz="2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ESL Class!</a:t>
            </a:r>
            <a:endParaRPr b="1" sz="4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2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43" name="Google Shape;143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2850"/>
            <a:ext cx="9144001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Google Shape;144;p22"/>
          <p:cNvSpPr txBox="1"/>
          <p:nvPr/>
        </p:nvSpPr>
        <p:spPr>
          <a:xfrm>
            <a:off x="743100" y="655675"/>
            <a:ext cx="7664400" cy="38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45" name="Google Shape;145;p22"/>
          <p:cNvSpPr txBox="1"/>
          <p:nvPr/>
        </p:nvSpPr>
        <p:spPr>
          <a:xfrm>
            <a:off x="728550" y="641125"/>
            <a:ext cx="7693500" cy="38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Numbers!</a:t>
            </a:r>
            <a:endParaRPr b="1" sz="1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1 - One			6 - Six</a:t>
            </a:r>
            <a:endParaRPr b="1" sz="2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2 - Two			7 - Seven</a:t>
            </a:r>
            <a:endParaRPr b="1" sz="2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3 - Three			8 - Eight</a:t>
            </a:r>
            <a:endParaRPr b="1" sz="2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4 - Four			9 - Nine</a:t>
            </a:r>
            <a:endParaRPr b="1" sz="2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5 - Five			10 - Ten</a:t>
            </a:r>
            <a:endParaRPr b="1" sz="2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2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52" name="Google Shape;152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2850"/>
            <a:ext cx="9144001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53" name="Google Shape;153;p23"/>
          <p:cNvSpPr txBox="1"/>
          <p:nvPr/>
        </p:nvSpPr>
        <p:spPr>
          <a:xfrm>
            <a:off x="743100" y="655675"/>
            <a:ext cx="7664400" cy="38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54" name="Google Shape;154;p23"/>
          <p:cNvSpPr txBox="1"/>
          <p:nvPr/>
        </p:nvSpPr>
        <p:spPr>
          <a:xfrm>
            <a:off x="728550" y="641125"/>
            <a:ext cx="7693500" cy="38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b="1" lang="en" sz="1500" u="sng">
                <a:solidFill>
                  <a:schemeClr val="accent5"/>
                </a:solidFill>
                <a:latin typeface="Comic Sans MS"/>
                <a:ea typeface="Comic Sans MS"/>
                <a:cs typeface="Comic Sans MS"/>
                <a:sym typeface="Comic Sans MS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https://www.youtube.com/watch?v=EmRjNowuZL0</a:t>
            </a:r>
            <a:endParaRPr b="1" sz="1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Click the link ^above^ to hear how each number is pronounced out loud!</a:t>
            </a:r>
            <a:endParaRPr b="1" sz="2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2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61" name="Google Shape;161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2850"/>
            <a:ext cx="9144001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62" name="Google Shape;162;p24"/>
          <p:cNvSpPr txBox="1"/>
          <p:nvPr/>
        </p:nvSpPr>
        <p:spPr>
          <a:xfrm>
            <a:off x="743100" y="655675"/>
            <a:ext cx="7664400" cy="38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63" name="Google Shape;163;p24"/>
          <p:cNvSpPr txBox="1"/>
          <p:nvPr/>
        </p:nvSpPr>
        <p:spPr>
          <a:xfrm>
            <a:off x="728550" y="641125"/>
            <a:ext cx="7693500" cy="38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Let’s Recap!</a:t>
            </a:r>
            <a:endParaRPr b="1" sz="2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873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omic Sans MS"/>
              <a:buChar char="●"/>
            </a:pP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did we learn today? (Look at the Handout).</a:t>
            </a:r>
            <a:endParaRPr b="1" sz="2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5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2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70" name="Google Shape;170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2850"/>
            <a:ext cx="9144001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71" name="Google Shape;171;p25"/>
          <p:cNvSpPr txBox="1"/>
          <p:nvPr/>
        </p:nvSpPr>
        <p:spPr>
          <a:xfrm>
            <a:off x="743100" y="655675"/>
            <a:ext cx="7664400" cy="38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72" name="Google Shape;172;p25"/>
          <p:cNvSpPr txBox="1"/>
          <p:nvPr/>
        </p:nvSpPr>
        <p:spPr>
          <a:xfrm>
            <a:off x="728550" y="641125"/>
            <a:ext cx="7693500" cy="38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Let’s Recap!</a:t>
            </a:r>
            <a:endParaRPr b="1" sz="2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873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omic Sans MS"/>
              <a:buChar char="●"/>
            </a:pP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do you feel most comfortable with?</a:t>
            </a:r>
            <a:endParaRPr b="1" sz="2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6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p26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79" name="Google Shape;179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2850"/>
            <a:ext cx="9144001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80" name="Google Shape;180;p26"/>
          <p:cNvSpPr txBox="1"/>
          <p:nvPr/>
        </p:nvSpPr>
        <p:spPr>
          <a:xfrm>
            <a:off x="743100" y="655675"/>
            <a:ext cx="7664400" cy="38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81" name="Google Shape;181;p26"/>
          <p:cNvSpPr txBox="1"/>
          <p:nvPr/>
        </p:nvSpPr>
        <p:spPr>
          <a:xfrm>
            <a:off x="728550" y="641125"/>
            <a:ext cx="7693500" cy="38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Let’s Recap!</a:t>
            </a:r>
            <a:endParaRPr b="1" sz="2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873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omic Sans MS"/>
              <a:buChar char="●"/>
            </a:pP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do you need to practice?</a:t>
            </a:r>
            <a:endParaRPr b="1" sz="2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7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p27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88" name="Google Shape;188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2850"/>
            <a:ext cx="9144001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89" name="Google Shape;189;p27"/>
          <p:cNvSpPr txBox="1"/>
          <p:nvPr/>
        </p:nvSpPr>
        <p:spPr>
          <a:xfrm>
            <a:off x="743100" y="655675"/>
            <a:ext cx="7664400" cy="38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90" name="Google Shape;190;p27"/>
          <p:cNvSpPr txBox="1"/>
          <p:nvPr/>
        </p:nvSpPr>
        <p:spPr>
          <a:xfrm>
            <a:off x="728550" y="641125"/>
            <a:ext cx="7693500" cy="38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Until Next Time!</a:t>
            </a:r>
            <a:endParaRPr b="1" sz="2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873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omic Sans MS"/>
              <a:buChar char="●"/>
            </a:pP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Keep your handout</a:t>
            </a:r>
            <a:endParaRPr b="1" sz="2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873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omic Sans MS"/>
              <a:buChar char="●"/>
            </a:pP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Read through it </a:t>
            </a:r>
            <a:endParaRPr b="1" sz="2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873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omic Sans MS"/>
              <a:buChar char="●"/>
            </a:pP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Practice for our next meeting!</a:t>
            </a:r>
            <a:endParaRPr b="1" sz="2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4" name="Google Shape;6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2850"/>
            <a:ext cx="9144001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4"/>
          <p:cNvSpPr txBox="1"/>
          <p:nvPr/>
        </p:nvSpPr>
        <p:spPr>
          <a:xfrm>
            <a:off x="728550" y="641125"/>
            <a:ext cx="7707900" cy="390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Today we will learn: </a:t>
            </a:r>
            <a:endParaRPr b="1" sz="2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Greetings/Introductions, Classroom Phrases, Numbers</a:t>
            </a:r>
            <a:endParaRPr b="1" sz="3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72" name="Google Shape;72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2850"/>
            <a:ext cx="9144001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15"/>
          <p:cNvSpPr txBox="1"/>
          <p:nvPr/>
        </p:nvSpPr>
        <p:spPr>
          <a:xfrm>
            <a:off x="757675" y="670250"/>
            <a:ext cx="7664400" cy="383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74" name="Google Shape;74;p15"/>
          <p:cNvSpPr txBox="1"/>
          <p:nvPr/>
        </p:nvSpPr>
        <p:spPr>
          <a:xfrm>
            <a:off x="743100" y="670250"/>
            <a:ext cx="7664400" cy="58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When you greet someone, what do you say?</a:t>
            </a:r>
            <a:endParaRPr b="1" sz="2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75" name="Google Shape;75;p15"/>
          <p:cNvSpPr txBox="1"/>
          <p:nvPr/>
        </p:nvSpPr>
        <p:spPr>
          <a:xfrm>
            <a:off x="888825" y="1515375"/>
            <a:ext cx="1530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●"/>
            </a:pPr>
            <a:r>
              <a:rPr b="1" lang="en"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Hello</a:t>
            </a:r>
            <a:endParaRPr b="1" sz="2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76" name="Google Shape;76;p15"/>
          <p:cNvSpPr txBox="1"/>
          <p:nvPr/>
        </p:nvSpPr>
        <p:spPr>
          <a:xfrm>
            <a:off x="932525" y="2520750"/>
            <a:ext cx="1209300" cy="91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●"/>
            </a:pPr>
            <a:r>
              <a:rPr b="1" lang="en"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Hey</a:t>
            </a:r>
            <a:endParaRPr b="1" sz="2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77" name="Google Shape;77;p15"/>
          <p:cNvSpPr txBox="1"/>
          <p:nvPr/>
        </p:nvSpPr>
        <p:spPr>
          <a:xfrm>
            <a:off x="961675" y="3642700"/>
            <a:ext cx="1005300" cy="6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●"/>
            </a:pPr>
            <a:r>
              <a:rPr b="1" lang="en"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Hi</a:t>
            </a:r>
            <a:endParaRPr b="1" sz="2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78" name="Google Shape;78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705597" y="1304134"/>
            <a:ext cx="1530000" cy="153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773488" y="2158850"/>
            <a:ext cx="2143125" cy="2143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16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86" name="Google Shape;8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2850"/>
            <a:ext cx="9144001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6"/>
          <p:cNvSpPr txBox="1"/>
          <p:nvPr/>
        </p:nvSpPr>
        <p:spPr>
          <a:xfrm>
            <a:off x="743100" y="655675"/>
            <a:ext cx="7664400" cy="38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88" name="Google Shape;88;p16"/>
          <p:cNvSpPr txBox="1"/>
          <p:nvPr/>
        </p:nvSpPr>
        <p:spPr>
          <a:xfrm>
            <a:off x="728550" y="641125"/>
            <a:ext cx="7693500" cy="38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3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After you greet someone, how do you introduce yourself?</a:t>
            </a:r>
            <a:endParaRPr b="1" sz="23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746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omic Sans MS"/>
              <a:buChar char="●"/>
            </a:pPr>
            <a:r>
              <a:rPr b="1" lang="en" sz="23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Hello! </a:t>
            </a:r>
            <a:r>
              <a:rPr b="1" lang="en" sz="2300" u="sng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My name is… (say your name).</a:t>
            </a:r>
            <a:endParaRPr b="1" sz="2300" u="sng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 u="sng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OR say…</a:t>
            </a:r>
            <a:endParaRPr sz="2300" u="sng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746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omic Sans MS"/>
              <a:buChar char="●"/>
            </a:pPr>
            <a:r>
              <a:rPr b="1" lang="en" sz="23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Hi! Nice to meet you. </a:t>
            </a:r>
            <a:r>
              <a:rPr b="1" lang="en" sz="2300" u="sng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Let me introduce myself. My name is… (say your name).</a:t>
            </a:r>
            <a:endParaRPr b="1" sz="2300" u="sng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7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17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95" name="Google Shape;95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2850"/>
            <a:ext cx="9144001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17"/>
          <p:cNvSpPr txBox="1"/>
          <p:nvPr/>
        </p:nvSpPr>
        <p:spPr>
          <a:xfrm>
            <a:off x="743100" y="655675"/>
            <a:ext cx="7664400" cy="38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97" name="Google Shape;97;p17"/>
          <p:cNvSpPr txBox="1"/>
          <p:nvPr/>
        </p:nvSpPr>
        <p:spPr>
          <a:xfrm>
            <a:off x="728550" y="641125"/>
            <a:ext cx="7693500" cy="38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Let’s practice greetings and introductions!</a:t>
            </a:r>
            <a:endParaRPr b="1" sz="2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873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omic Sans MS"/>
              <a:buChar char="●"/>
            </a:pP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Hello/Hi/Hey</a:t>
            </a:r>
            <a:endParaRPr b="1" sz="2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873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omic Sans MS"/>
              <a:buChar char="●"/>
            </a:pP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My name is (say your name)</a:t>
            </a:r>
            <a:endParaRPr b="1" sz="2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873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omic Sans MS"/>
              <a:buChar char="●"/>
            </a:pP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Nice to meet you. 😊</a:t>
            </a:r>
            <a:endParaRPr b="1" sz="2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8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18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04" name="Google Shape;104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2850"/>
            <a:ext cx="9144001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18"/>
          <p:cNvSpPr txBox="1"/>
          <p:nvPr/>
        </p:nvSpPr>
        <p:spPr>
          <a:xfrm>
            <a:off x="743100" y="655675"/>
            <a:ext cx="7664400" cy="38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06" name="Google Shape;106;p18"/>
          <p:cNvSpPr txBox="1"/>
          <p:nvPr/>
        </p:nvSpPr>
        <p:spPr>
          <a:xfrm>
            <a:off x="728550" y="641125"/>
            <a:ext cx="7693500" cy="38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do you say when you are leaving?</a:t>
            </a:r>
            <a:endParaRPr b="1" sz="2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873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omic Sans MS"/>
              <a:buChar char="●"/>
            </a:pP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Goodbye!</a:t>
            </a:r>
            <a:endParaRPr b="1" sz="2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873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omic Sans MS"/>
              <a:buChar char="●"/>
            </a:pP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Bye!</a:t>
            </a:r>
            <a:endParaRPr b="1" sz="2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873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omic Sans MS"/>
              <a:buChar char="●"/>
            </a:pP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See you later!</a:t>
            </a:r>
            <a:endParaRPr b="1" sz="2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873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omic Sans MS"/>
              <a:buChar char="●"/>
            </a:pP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Later!</a:t>
            </a:r>
            <a:endParaRPr b="1" sz="2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07" name="Google Shape;107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90400" y="1731025"/>
            <a:ext cx="3627975" cy="2392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9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19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14" name="Google Shape;114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2850"/>
            <a:ext cx="9144001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19"/>
          <p:cNvSpPr txBox="1"/>
          <p:nvPr/>
        </p:nvSpPr>
        <p:spPr>
          <a:xfrm>
            <a:off x="743100" y="655675"/>
            <a:ext cx="7664400" cy="38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16" name="Google Shape;116;p19"/>
          <p:cNvSpPr txBox="1"/>
          <p:nvPr/>
        </p:nvSpPr>
        <p:spPr>
          <a:xfrm>
            <a:off x="728550" y="641125"/>
            <a:ext cx="7693500" cy="38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How do you fully introduce yourself?</a:t>
            </a:r>
            <a:endParaRPr b="1" sz="2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873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omic Sans MS"/>
              <a:buChar char="●"/>
            </a:pP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Say “hello”.</a:t>
            </a:r>
            <a:endParaRPr b="1" sz="2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873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omic Sans MS"/>
              <a:buChar char="●"/>
            </a:pP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Say your name.</a:t>
            </a:r>
            <a:endParaRPr b="1" sz="2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873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omic Sans MS"/>
              <a:buChar char="●"/>
            </a:pP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Say where you work or something you like to do.</a:t>
            </a:r>
            <a:endParaRPr b="1" sz="2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20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23" name="Google Shape;123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2850"/>
            <a:ext cx="9144001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Google Shape;124;p20"/>
          <p:cNvSpPr txBox="1"/>
          <p:nvPr/>
        </p:nvSpPr>
        <p:spPr>
          <a:xfrm>
            <a:off x="743100" y="655675"/>
            <a:ext cx="7664400" cy="38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25" name="Google Shape;125;p20"/>
          <p:cNvSpPr txBox="1"/>
          <p:nvPr/>
        </p:nvSpPr>
        <p:spPr>
          <a:xfrm>
            <a:off x="728550" y="641125"/>
            <a:ext cx="4342200" cy="38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*EXAMPLE*</a:t>
            </a:r>
            <a:endParaRPr b="1" sz="2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●"/>
            </a:pPr>
            <a:r>
              <a:rPr b="1" lang="en"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Hi! My name is Gracie and I am an English teacher.</a:t>
            </a:r>
            <a:endParaRPr b="1" sz="2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●"/>
            </a:pPr>
            <a:r>
              <a:rPr b="1" lang="en"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Hello! My name is Gracie and I like to play the guitar!</a:t>
            </a:r>
            <a:endParaRPr b="1" sz="2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26" name="Google Shape;126;p20"/>
          <p:cNvPicPr preferRelativeResize="0"/>
          <p:nvPr/>
        </p:nvPicPr>
        <p:blipFill rotWithShape="1">
          <a:blip r:embed="rId4">
            <a:alphaModFix/>
          </a:blip>
          <a:srcRect b="7364" l="0" r="0" t="0"/>
          <a:stretch/>
        </p:blipFill>
        <p:spPr>
          <a:xfrm>
            <a:off x="5070751" y="2571750"/>
            <a:ext cx="1774925" cy="1775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20"/>
          <p:cNvPicPr preferRelativeResize="0"/>
          <p:nvPr/>
        </p:nvPicPr>
        <p:blipFill rotWithShape="1">
          <a:blip r:embed="rId5">
            <a:alphaModFix/>
          </a:blip>
          <a:srcRect b="7935" l="0" r="0" t="0"/>
          <a:stretch/>
        </p:blipFill>
        <p:spPr>
          <a:xfrm>
            <a:off x="6564958" y="858825"/>
            <a:ext cx="1695367" cy="19383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1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2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34" name="Google Shape;134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2850"/>
            <a:ext cx="9144001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21"/>
          <p:cNvSpPr txBox="1"/>
          <p:nvPr/>
        </p:nvSpPr>
        <p:spPr>
          <a:xfrm>
            <a:off x="743100" y="655675"/>
            <a:ext cx="7664400" cy="38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36" name="Google Shape;136;p21"/>
          <p:cNvSpPr txBox="1"/>
          <p:nvPr/>
        </p:nvSpPr>
        <p:spPr>
          <a:xfrm>
            <a:off x="728550" y="641125"/>
            <a:ext cx="7693500" cy="38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are some common phrases to say in a classroom?</a:t>
            </a:r>
            <a:endParaRPr b="1" sz="2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683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omic Sans MS"/>
              <a:buChar char="●"/>
            </a:pPr>
            <a:r>
              <a:rPr b="1" lang="en" sz="2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Can I go to the bathroom?</a:t>
            </a:r>
            <a:endParaRPr b="1" sz="22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683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omic Sans MS"/>
              <a:buChar char="●"/>
            </a:pPr>
            <a:r>
              <a:rPr b="1" lang="en" sz="2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Can I borrow a pen/paper?</a:t>
            </a:r>
            <a:endParaRPr b="1" sz="22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683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omic Sans MS"/>
              <a:buChar char="●"/>
            </a:pPr>
            <a:r>
              <a:rPr b="1" lang="en" sz="2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Can you repeat that? // Can you </a:t>
            </a:r>
            <a:r>
              <a:rPr b="1" lang="en" sz="2200" u="sng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slow down</a:t>
            </a:r>
            <a:r>
              <a:rPr b="1" lang="en" sz="2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?</a:t>
            </a:r>
            <a:endParaRPr b="1" sz="22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683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omic Sans MS"/>
              <a:buChar char="●"/>
            </a:pPr>
            <a:r>
              <a:rPr b="1" lang="en" sz="2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Can we practice that again?</a:t>
            </a:r>
            <a:endParaRPr b="1" sz="22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