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27285cfcba6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27285cfcba6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7285cfcba6_0_1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8" name="Google Shape;148;g27285cfcba6_0_1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27285cfcba6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27285cfcba6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g27285cfcba6_0_9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6" name="Google Shape;166;g27285cfcba6_0_9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7285cfcba6_0_10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5" name="Google Shape;175;g27285cfcba6_0_10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27285cfcba6_0_10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4" name="Google Shape;184;g27285cfcba6_0_10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7285cfcba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7285cfcba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sure to pass out name tags either BEFORE class or AT THIS TIME!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27285cfcba6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27285cfcba6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27285cfcba6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27285cfcba6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7285cfcba6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27285cfcba6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27285cfcba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27285cfcba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7285cfcba6_0_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7285cfcba6_0_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7285cfcba6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27285cfcba6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explaining the examples, have the students try.</a:t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7285cfcba6_0_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7285cfcba6_0_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After introducing these phrases, ask the students if there’s anything they would like to know how to ask for.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Relationship Id="rId4" Type="http://schemas.openxmlformats.org/officeDocument/2006/relationships/hyperlink" Target="https://www.youtube.com/watch?v=EmRjNowuZL0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.pn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.pn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4.jpg"/><Relationship Id="rId5" Type="http://schemas.openxmlformats.org/officeDocument/2006/relationships/image" Target="../media/image2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Relationship Id="rId4" Type="http://schemas.openxmlformats.org/officeDocument/2006/relationships/image" Target="../media/image3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Relationship Id="rId4" Type="http://schemas.openxmlformats.org/officeDocument/2006/relationships/image" Target="../media/image5.jpg"/><Relationship Id="rId5" Type="http://schemas.openxmlformats.org/officeDocument/2006/relationships/image" Target="../media/image6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3"/>
          <p:cNvSpPr txBox="1"/>
          <p:nvPr/>
        </p:nvSpPr>
        <p:spPr>
          <a:xfrm>
            <a:off x="743100" y="699400"/>
            <a:ext cx="7722600" cy="3788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Hello! Welcome to…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ESL Class!</a:t>
            </a:r>
            <a:endParaRPr b="1" sz="4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43" name="Google Shape;143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4" name="Google Shape;144;p22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45" name="Google Shape;145;p22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Numbers!</a:t>
            </a:r>
            <a:endParaRPr b="1" sz="1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1 - One			6 - Six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2 - Two			7 - Seven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3 - Three			8 - Eight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4 - Four			9 - Nine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5 - Five			10 - Ten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52" name="Google Shape;152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3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54" name="Google Shape;154;p23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 </a:t>
            </a:r>
            <a:r>
              <a:rPr b="1" lang="en" sz="1500" u="sng">
                <a:solidFill>
                  <a:schemeClr val="accent5"/>
                </a:solidFill>
                <a:latin typeface="Comic Sans MS"/>
                <a:ea typeface="Comic Sans MS"/>
                <a:cs typeface="Comic Sans MS"/>
                <a:sym typeface="Comic Sans M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https://www.youtube.com/watch?v=EmRjNowuZL0</a:t>
            </a:r>
            <a:endParaRPr b="1" sz="1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Click the link ^above^ to hear how each number is pronounced out loud!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2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0" name="Google Shape;160;p2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61" name="Google Shape;161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24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63" name="Google Shape;163;p24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Let’s Recap!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did we learn today? (Look at the Handout).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0" name="Google Shape;170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25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72" name="Google Shape;172;p25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Let’s Recap!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do you feel most comfortable with?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2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79" name="Google Shape;179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0" name="Google Shape;180;p26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81" name="Google Shape;181;p26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Let’s Recap!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do you need to practice?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p2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88" name="Google Shape;188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27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90" name="Google Shape;190;p27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Until Next Time!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Keep your handout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Read through it 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Practice for our next meeting!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3" name="Google Shape;63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64" name="Google Shape;64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5" name="Google Shape;65;p14"/>
          <p:cNvSpPr txBox="1"/>
          <p:nvPr/>
        </p:nvSpPr>
        <p:spPr>
          <a:xfrm>
            <a:off x="728550" y="641125"/>
            <a:ext cx="7707900" cy="390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Today we will learn: 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3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Greetings/Introductions, Classroom Phrases, Numbers</a:t>
            </a:r>
            <a:endParaRPr b="1" sz="3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1" name="Google Shape;71;p1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2" name="Google Shape;7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15"/>
          <p:cNvSpPr txBox="1"/>
          <p:nvPr/>
        </p:nvSpPr>
        <p:spPr>
          <a:xfrm>
            <a:off x="757675" y="670250"/>
            <a:ext cx="7664400" cy="3832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74" name="Google Shape;74;p15"/>
          <p:cNvSpPr txBox="1"/>
          <p:nvPr/>
        </p:nvSpPr>
        <p:spPr>
          <a:xfrm>
            <a:off x="743100" y="670250"/>
            <a:ext cx="7664400" cy="582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When you greet someone, what do you say?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5" name="Google Shape;75;p15"/>
          <p:cNvSpPr txBox="1"/>
          <p:nvPr/>
        </p:nvSpPr>
        <p:spPr>
          <a:xfrm>
            <a:off x="888825" y="1515375"/>
            <a:ext cx="15300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●"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6" name="Google Shape;76;p15"/>
          <p:cNvSpPr txBox="1"/>
          <p:nvPr/>
        </p:nvSpPr>
        <p:spPr>
          <a:xfrm>
            <a:off x="932525" y="2520750"/>
            <a:ext cx="1209300" cy="91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●"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Hey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sp>
        <p:nvSpPr>
          <p:cNvPr id="77" name="Google Shape;77;p15"/>
          <p:cNvSpPr txBox="1"/>
          <p:nvPr/>
        </p:nvSpPr>
        <p:spPr>
          <a:xfrm>
            <a:off x="961675" y="3642700"/>
            <a:ext cx="1005300" cy="68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●"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78" name="Google Shape;78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05597" y="1304134"/>
            <a:ext cx="1530000" cy="1530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9" name="Google Shape;79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773488" y="2158850"/>
            <a:ext cx="2143125" cy="2143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6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16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6" name="Google Shape;8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7" name="Google Shape;87;p16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88" name="Google Shape;88;p16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After you greet someone, how do you introduce yourself?</a:t>
            </a:r>
            <a:endParaRPr b="1" sz="23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omic Sans MS"/>
              <a:buChar char="●"/>
            </a:pP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Hello! </a:t>
            </a:r>
            <a:r>
              <a:rPr b="1" lang="en" sz="23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My name is… (say your name).</a:t>
            </a:r>
            <a:endParaRPr b="1" sz="23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3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OR say…</a:t>
            </a:r>
            <a:endParaRPr sz="23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746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Comic Sans MS"/>
              <a:buChar char="●"/>
            </a:pPr>
            <a:r>
              <a:rPr b="1" lang="en" sz="23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Hi! Nice to meet you. </a:t>
            </a:r>
            <a:r>
              <a:rPr b="1" lang="en" sz="23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Let me introduce myself. My name is… (say your name).</a:t>
            </a:r>
            <a:endParaRPr b="1" sz="2300" u="sng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95" name="Google Shape;9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6" name="Google Shape;96;p17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97" name="Google Shape;97;p17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Let’s practice greetings and introductions!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Hello/Hi/Hey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My name is (say your name)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Nice to meet you. 😊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8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8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Google Shape;104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5" name="Google Shape;105;p18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06" name="Google Shape;106;p18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do you say when you are leaving?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Goodbye!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Bye!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See you later!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Later!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07" name="Google Shape;107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90400" y="1731025"/>
            <a:ext cx="3627975" cy="2392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19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19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14" name="Google Shape;114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5" name="Google Shape;115;p19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16" name="Google Shape;116;p19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How do you fully introduce yourself?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Say “hello”.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Say your name.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873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Comic Sans MS"/>
              <a:buChar char="●"/>
            </a:pPr>
            <a:r>
              <a:rPr b="1" lang="en" sz="25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Say where you work or something you like to do.</a:t>
            </a:r>
            <a:endParaRPr b="1" sz="25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0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0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23" name="Google Shape;123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24" name="Google Shape;124;p20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25" name="Google Shape;125;p20"/>
          <p:cNvSpPr txBox="1"/>
          <p:nvPr/>
        </p:nvSpPr>
        <p:spPr>
          <a:xfrm>
            <a:off x="728550" y="641125"/>
            <a:ext cx="43422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*EXAMPLE*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●"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Hi! My name is Gracie and I am an English teacher.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556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omic Sans MS"/>
              <a:buChar char="●"/>
            </a:pPr>
            <a:r>
              <a:rPr b="1" lang="en" sz="20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Hello! My name is Gracie and I like to play the guitar!</a:t>
            </a:r>
            <a:endParaRPr b="1" sz="20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  <p:pic>
        <p:nvPicPr>
          <p:cNvPr id="126" name="Google Shape;126;p20"/>
          <p:cNvPicPr preferRelativeResize="0"/>
          <p:nvPr/>
        </p:nvPicPr>
        <p:blipFill rotWithShape="1">
          <a:blip r:embed="rId4">
            <a:alphaModFix/>
          </a:blip>
          <a:srcRect b="7364" l="0" r="0" t="0"/>
          <a:stretch/>
        </p:blipFill>
        <p:spPr>
          <a:xfrm>
            <a:off x="5070751" y="2571750"/>
            <a:ext cx="1774925" cy="1775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20"/>
          <p:cNvPicPr preferRelativeResize="0"/>
          <p:nvPr/>
        </p:nvPicPr>
        <p:blipFill rotWithShape="1">
          <a:blip r:embed="rId5">
            <a:alphaModFix/>
          </a:blip>
          <a:srcRect b="7935" l="0" r="0" t="0"/>
          <a:stretch/>
        </p:blipFill>
        <p:spPr>
          <a:xfrm>
            <a:off x="6564958" y="858825"/>
            <a:ext cx="1695367" cy="1938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1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3" name="Google Shape;133;p21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134" name="Google Shape;134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12850"/>
            <a:ext cx="9144001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21"/>
          <p:cNvSpPr txBox="1"/>
          <p:nvPr/>
        </p:nvSpPr>
        <p:spPr>
          <a:xfrm>
            <a:off x="743100" y="655675"/>
            <a:ext cx="7664400" cy="384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2"/>
              </a:solidFill>
            </a:endParaRPr>
          </a:p>
        </p:txBody>
      </p:sp>
      <p:sp>
        <p:nvSpPr>
          <p:cNvPr id="136" name="Google Shape;136;p21"/>
          <p:cNvSpPr txBox="1"/>
          <p:nvPr/>
        </p:nvSpPr>
        <p:spPr>
          <a:xfrm>
            <a:off x="728550" y="641125"/>
            <a:ext cx="7693500" cy="38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What are some common phrases to say in a classroom?</a:t>
            </a:r>
            <a:endParaRPr b="1" sz="21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I go to the bathroom?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I borrow a pen/paper?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you repeat that? // Can you </a:t>
            </a:r>
            <a:r>
              <a:rPr b="1" lang="en" sz="2200" u="sng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slow down</a:t>
            </a: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?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  <a:p>
            <a:pPr indent="-3683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omic Sans MS"/>
              <a:buChar char="●"/>
            </a:pPr>
            <a:r>
              <a:rPr b="1" lang="en" sz="2200">
                <a:solidFill>
                  <a:schemeClr val="dk1"/>
                </a:solidFill>
                <a:latin typeface="Comic Sans MS"/>
                <a:ea typeface="Comic Sans MS"/>
                <a:cs typeface="Comic Sans MS"/>
                <a:sym typeface="Comic Sans MS"/>
              </a:rPr>
              <a:t>Can we practice that again?</a:t>
            </a:r>
            <a:endParaRPr b="1" sz="2200">
              <a:solidFill>
                <a:schemeClr val="dk1"/>
              </a:solidFill>
              <a:latin typeface="Comic Sans MS"/>
              <a:ea typeface="Comic Sans MS"/>
              <a:cs typeface="Comic Sans MS"/>
              <a:sym typeface="Comic Sans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