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7285cfcba6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4" name="Google Shape;134;g27285cfcba6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 introducing these phrases, ask the students if there’s anything they would like to know how to ask for.</a:t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7285cfcba6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27285cfcba6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27285cfcba6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27285cfcba6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7285cfcba6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7285cfcba6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7285cfcba6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7" name="Google Shape;177;g27285cfcba6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285cfcba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285cfcba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Make sure to pass out name tags either BEFORE class or AT THIS TIME!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285cfcba6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285cfcba6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7285cfcba6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7285cfcba6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27285cfcba6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27285cfcba6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7285cfcba6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27285cfcba6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7285cfcba6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27285cfcba6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7285cfcba6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7285cfcba6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 explaining the examples, have the students try.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7285cfcba6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27285cfcba6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Relationship Id="rId4" Type="http://schemas.openxmlformats.org/officeDocument/2006/relationships/image" Target="../media/image3.jpg"/><Relationship Id="rId5" Type="http://schemas.openxmlformats.org/officeDocument/2006/relationships/image" Target="../media/image10.jpg"/><Relationship Id="rId6" Type="http://schemas.openxmlformats.org/officeDocument/2006/relationships/image" Target="../media/image9.jp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Relationship Id="rId4" Type="http://schemas.openxmlformats.org/officeDocument/2006/relationships/image" Target="../media/image4.jpg"/><Relationship Id="rId5" Type="http://schemas.openxmlformats.org/officeDocument/2006/relationships/image" Target="../media/image7.jpg"/><Relationship Id="rId6" Type="http://schemas.openxmlformats.org/officeDocument/2006/relationships/image" Target="../media/image5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Relationship Id="rId4" Type="http://schemas.openxmlformats.org/officeDocument/2006/relationships/hyperlink" Target="https://youtu.be/RvubptBex7w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Relationship Id="rId4" Type="http://schemas.openxmlformats.org/officeDocument/2006/relationships/image" Target="../media/image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8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743100" y="699400"/>
            <a:ext cx="7722600" cy="378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Hello! Welcome to…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ESL Class!</a:t>
            </a:r>
            <a:endParaRPr b="1" sz="4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8" name="Google Shape;138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9" name="Google Shape;139;p22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40" name="Google Shape;140;p22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Where are you from?</a:t>
            </a:r>
            <a:endParaRPr b="1" sz="2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683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omic Sans MS"/>
              <a:buChar char="●"/>
            </a:pP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am from </a:t>
            </a:r>
            <a:r>
              <a:rPr b="1" lang="en" sz="22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Oklahoma</a:t>
            </a: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b="1" sz="2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683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omic Sans MS"/>
              <a:buChar char="●"/>
            </a:pP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am from </a:t>
            </a:r>
            <a:r>
              <a:rPr b="1" lang="en" sz="22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Mexico</a:t>
            </a: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b="1" sz="2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683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omic Sans MS"/>
              <a:buChar char="●"/>
            </a:pP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am from </a:t>
            </a:r>
            <a:r>
              <a:rPr b="1" lang="en" sz="22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South Korea</a:t>
            </a: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.</a:t>
            </a:r>
            <a:endParaRPr b="1" sz="2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7" name="Google Shape;147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23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49" name="Google Shape;149;p23"/>
          <p:cNvSpPr txBox="1"/>
          <p:nvPr/>
        </p:nvSpPr>
        <p:spPr>
          <a:xfrm>
            <a:off x="728550" y="641125"/>
            <a:ext cx="7693500" cy="21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New phrases!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do you do?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1" marL="9144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○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am a waitress/teacher/librarian…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150" name="Google Shape;150;p23"/>
          <p:cNvSpPr txBox="1"/>
          <p:nvPr/>
        </p:nvSpPr>
        <p:spPr>
          <a:xfrm>
            <a:off x="757675" y="2899600"/>
            <a:ext cx="7664400" cy="160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873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are your hobbies?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○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like to play guitar, go on walks, spend time with my family…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7" name="Google Shape;157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8" name="Google Shape;158;p24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59" name="Google Shape;159;p24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do you do?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am a waitress. 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am a teacher.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am a librarian.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60" name="Google Shape;160;p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165025" y="204000"/>
            <a:ext cx="1080975" cy="1979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38925" y="1708025"/>
            <a:ext cx="2463950" cy="12955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2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949518" y="3206725"/>
            <a:ext cx="2313482" cy="1295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9" name="Google Shape;169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25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71" name="Google Shape;171;p25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are your hobbies?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like to play guitar.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like to go on walks.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like to spend time with my family.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72" name="Google Shape;172;p2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77250" y="744575"/>
            <a:ext cx="1725675" cy="1292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p2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585342" y="1759625"/>
            <a:ext cx="1575858" cy="1191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p25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008945" y="3453620"/>
            <a:ext cx="1575850" cy="104865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2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1" name="Google Shape;181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p26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83" name="Google Shape;183;p26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Until Next Time!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Rewatch the YouTube video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Practice your greetings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Practice introducing yourself!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728550" y="641125"/>
            <a:ext cx="7707900" cy="39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Today we will learn: 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Let’s Talk!</a:t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Common Phrases in Conversation</a:t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*Recap of previous lesson* </a:t>
            </a:r>
            <a:endParaRPr b="1" sz="2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Greetings</a:t>
            </a:r>
            <a:endParaRPr b="1" sz="2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619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mic Sans MS"/>
              <a:buChar char="●"/>
            </a:pPr>
            <a:r>
              <a:rPr lang="en" sz="2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Hello</a:t>
            </a:r>
            <a:endParaRPr sz="2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619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mic Sans MS"/>
              <a:buChar char="●"/>
            </a:pPr>
            <a:r>
              <a:rPr lang="en" sz="2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Hi</a:t>
            </a:r>
            <a:endParaRPr sz="2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619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mic Sans MS"/>
              <a:buChar char="●"/>
            </a:pPr>
            <a:r>
              <a:rPr lang="en" sz="2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Good morning/afternoon/evening</a:t>
            </a:r>
            <a:endParaRPr sz="2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619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Comic Sans MS"/>
              <a:buChar char="●"/>
            </a:pPr>
            <a:r>
              <a:rPr lang="en" sz="2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 are you?</a:t>
            </a:r>
            <a:endParaRPr sz="2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5" name="Google Shape;7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91851" y="1116647"/>
            <a:ext cx="2052600" cy="2052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2" name="Google Shape;82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6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4" name="Google Shape;84;p16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*Recap of previous lesson*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Introductions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My name is… (say your name)</a:t>
            </a:r>
            <a:endParaRPr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Nice to meet you!</a:t>
            </a:r>
            <a:endParaRPr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What’s your name?</a:t>
            </a:r>
            <a:endParaRPr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1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1" name="Google Shape;9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7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3" name="Google Shape;93;p17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Click</a:t>
            </a: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this link and </a:t>
            </a:r>
            <a:r>
              <a:rPr b="1" lang="en" sz="22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watch</a:t>
            </a: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this video to see how two people would introduce themselves to each other!</a:t>
            </a:r>
            <a:endParaRPr b="1" sz="2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 u="sng">
                <a:solidFill>
                  <a:schemeClr val="hlink"/>
                </a:solidFill>
                <a:latin typeface="Comic Sans MS"/>
                <a:ea typeface="Comic Sans MS"/>
                <a:cs typeface="Comic Sans MS"/>
                <a:sym typeface="Comic Sans MS"/>
                <a:hlinkClick r:id="rId4"/>
              </a:rPr>
              <a:t>https://youtu.be/RvubptBex7w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0" name="Google Shape;10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8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02" name="Google Shape;102;p18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Responding to “How are you?”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I’m fine, thank you. </a:t>
            </a:r>
            <a:r>
              <a:rPr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(common)</a:t>
            </a:r>
            <a:endParaRPr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I’m good. </a:t>
            </a:r>
            <a:r>
              <a:rPr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(informal)</a:t>
            </a:r>
            <a:endParaRPr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I’m doing well. </a:t>
            </a:r>
            <a:r>
              <a:rPr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(formal)</a:t>
            </a:r>
            <a:endParaRPr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1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9" name="Google Shape;109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19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1" name="Google Shape;111;p19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Asking Questions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 are you?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Do you speak English?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Where are you from?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12" name="Google Shape;112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054538" y="1054088"/>
            <a:ext cx="2619375" cy="1743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9" name="Google Shape;119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20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21" name="Google Shape;121;p20"/>
          <p:cNvSpPr txBox="1"/>
          <p:nvPr/>
        </p:nvSpPr>
        <p:spPr>
          <a:xfrm>
            <a:off x="728550" y="641125"/>
            <a:ext cx="43422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Responses</a:t>
            </a:r>
            <a:r>
              <a:rPr b="1" lang="en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for: How are you? // How are you doing?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●"/>
            </a:pPr>
            <a:r>
              <a:rPr b="1" lang="en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am doing fine.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●"/>
            </a:pPr>
            <a:r>
              <a:rPr b="1" lang="en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am doing well.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●"/>
            </a:pPr>
            <a:r>
              <a:rPr b="1" lang="en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am doing great!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22" name="Google Shape;122;p20"/>
          <p:cNvPicPr preferRelativeResize="0"/>
          <p:nvPr/>
        </p:nvPicPr>
        <p:blipFill rotWithShape="1">
          <a:blip r:embed="rId4">
            <a:alphaModFix/>
          </a:blip>
          <a:srcRect b="33105" l="0" r="40515" t="0"/>
          <a:stretch/>
        </p:blipFill>
        <p:spPr>
          <a:xfrm>
            <a:off x="5070750" y="923075"/>
            <a:ext cx="2640550" cy="1561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9" name="Google Shape;12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1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31" name="Google Shape;131;p21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Do you speak English? (Tu hablas ingles?)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I speak a </a:t>
            </a:r>
            <a:r>
              <a:rPr b="1" lang="en" sz="25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little bit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of English. 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No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, I do </a:t>
            </a:r>
            <a:r>
              <a:rPr b="1" lang="en" sz="25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not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speak English.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Yes!</a:t>
            </a: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I do speak English.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