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7285cfcba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7285cfcba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7285cfcba6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7285cfcba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7285cfcba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7285cfcba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7285cfcba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7285cfcba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285cfc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285cfc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sure to pass out name tags either BEFORE class or AT THIS TIME!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285cfcba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285cfcba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7285cfcba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7285cfcba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285cfcba6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7285cfcba6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7285cfcba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7285cfcba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285cfcba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7285cfcba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285cfcba6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7285cfcba6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7285cfcba6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7285cfcba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introducing these phrases, ask the students if there’s anything they would like to know how to ask for.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LdCOswMeXFQ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43100" y="699400"/>
            <a:ext cx="7722600" cy="3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Welcome to…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ESL Class!</a:t>
            </a:r>
            <a:endParaRPr b="1" sz="4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2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7" name="Google Shape;137;p22"/>
          <p:cNvSpPr txBox="1"/>
          <p:nvPr/>
        </p:nvSpPr>
        <p:spPr>
          <a:xfrm>
            <a:off x="728550" y="641125"/>
            <a:ext cx="76935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Quotation Mark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examples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Hello,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”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she said, 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are you?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”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mic Sans MS"/>
              <a:buChar char="●"/>
            </a:pP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</a:t>
            </a:r>
            <a:r>
              <a:rPr b="1" lang="en" sz="2500">
                <a:latin typeface="Comic Sans MS"/>
                <a:ea typeface="Comic Sans MS"/>
                <a:cs typeface="Comic Sans MS"/>
                <a:sym typeface="Comic Sans MS"/>
              </a:rPr>
              <a:t>I’m fine,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”</a:t>
            </a:r>
            <a:r>
              <a:rPr b="1" lang="en" sz="2500">
                <a:latin typeface="Comic Sans MS"/>
                <a:ea typeface="Comic Sans MS"/>
                <a:cs typeface="Comic Sans MS"/>
                <a:sym typeface="Comic Sans MS"/>
              </a:rPr>
              <a:t> he answered. 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</a:t>
            </a:r>
            <a:r>
              <a:rPr b="1" lang="en" sz="2500">
                <a:latin typeface="Comic Sans MS"/>
                <a:ea typeface="Comic Sans MS"/>
                <a:cs typeface="Comic Sans MS"/>
                <a:sym typeface="Comic Sans MS"/>
              </a:rPr>
              <a:t>Are you hungry?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”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mic Sans MS"/>
              <a:buChar char="●"/>
            </a:pP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“</a:t>
            </a:r>
            <a:r>
              <a:rPr b="1" lang="en" sz="2500">
                <a:latin typeface="Comic Sans MS"/>
                <a:ea typeface="Comic Sans MS"/>
                <a:cs typeface="Comic Sans MS"/>
                <a:sym typeface="Comic Sans MS"/>
              </a:rPr>
              <a:t>Yes, I am!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”</a:t>
            </a:r>
            <a:r>
              <a:rPr b="1" lang="en" sz="2500">
                <a:latin typeface="Comic Sans MS"/>
                <a:ea typeface="Comic Sans MS"/>
                <a:cs typeface="Comic Sans MS"/>
                <a:sym typeface="Comic Sans MS"/>
              </a:rPr>
              <a:t> She exclaimed.</a:t>
            </a:r>
            <a:endParaRPr b="1" sz="25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3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6" name="Google Shape;146;p23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Advanced punctuation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Apostrophe 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 ‘ )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apostrophe can show 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possession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or 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contractions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3" name="Google Shape;15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4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Possessive 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Apostrophes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omic Sans MS"/>
              <a:buChar char="●"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cat</a:t>
            </a:r>
            <a:r>
              <a:rPr b="1" lang="en" sz="23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’s</a:t>
            </a: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toy (belonging to the cat)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omic Sans MS"/>
              <a:buChar char="●"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Maria</a:t>
            </a:r>
            <a:r>
              <a:rPr b="1" lang="en" sz="23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’s</a:t>
            </a: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bag is missing (the bag belongs to Maria)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omic Sans MS"/>
              <a:buChar char="●"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Nick</a:t>
            </a:r>
            <a:r>
              <a:rPr b="1" lang="en" sz="23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’s</a:t>
            </a: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flight got delayed (the flight that Nick booked) 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4" name="Google Shape;164;p2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Until Next Time!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https://www.youtube.com/watch?v=LdCOswMeXFQ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 the above video about punctuation to better understand it!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28550" y="641125"/>
            <a:ext cx="7707900" cy="3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 we will learn: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Punctuation (</a:t>
            </a:r>
            <a:r>
              <a:rPr b="1" lang="en" sz="30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.,?!</a:t>
            </a: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Punctuation?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Punctuation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marks are </a:t>
            </a:r>
            <a:r>
              <a:rPr b="1" i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symbols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we use in writing.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help us </a:t>
            </a:r>
            <a:r>
              <a:rPr b="1" i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read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</a:t>
            </a:r>
            <a:r>
              <a:rPr b="1" i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sentences correctly.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Punctuation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marks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Period </a:t>
            </a:r>
            <a:r>
              <a:rPr b="1" lang="en" sz="18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(.)</a:t>
            </a: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Ends a complete sentence.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 mark </a:t>
            </a:r>
            <a:r>
              <a:rPr b="1" lang="en" sz="18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(?)</a:t>
            </a: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Asks a question.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Exclamation point </a:t>
            </a:r>
            <a:r>
              <a:rPr b="1" lang="en" sz="18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(!)</a:t>
            </a: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Shows a strong emotion like surprise or excitement.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Comma </a:t>
            </a:r>
            <a:r>
              <a:rPr b="1" lang="en" sz="18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(,)</a:t>
            </a: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Is showing a pause in the sentence.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Period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Examples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really like that color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think I want some food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want to go to sleep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8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 mark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examples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you want to come to the store with me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did you do that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 are you going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that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Exclamation Point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Examples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love ice cream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!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want that puppy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!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 out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!</a:t>
            </a:r>
            <a:endParaRPr b="1" sz="25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0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Comma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Examples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don’t like ice cream</a:t>
            </a:r>
            <a:r>
              <a:rPr b="1" lang="en" sz="22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but I like yogurt.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Before the meeting</a:t>
            </a:r>
            <a:r>
              <a:rPr b="1" lang="en" sz="22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she had to make her coffee.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 was early for work</a:t>
            </a:r>
            <a:r>
              <a:rPr b="1" lang="en" sz="22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,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which meant the library was empty.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1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8" name="Google Shape;128;p21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Advanced</a:t>
            </a:r>
            <a:r>
              <a:rPr b="1"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punctuation</a:t>
            </a:r>
            <a:endParaRPr b="1"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Quotation marks </a:t>
            </a:r>
            <a:r>
              <a:rPr b="1" lang="en" sz="21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(“ “)</a:t>
            </a:r>
            <a:endParaRPr b="1" sz="2100">
              <a:solidFill>
                <a:srgbClr val="6AA84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Quotation marks are used to show what someone else </a:t>
            </a:r>
            <a:r>
              <a:rPr b="1" i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said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appear at the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beginning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end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of a quoted passage.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